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9E75-268C-466F-803E-4724309F60AF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AEE55-1BE2-4914-B2F5-3C9BCA4D87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Clues for the 2</a:t>
            </a:r>
            <a:r>
              <a:rPr lang="en-US" baseline="30000" dirty="0" smtClean="0"/>
              <a:t>nd</a:t>
            </a:r>
            <a:r>
              <a:rPr lang="en-US" dirty="0" smtClean="0"/>
              <a:t> nine weeks IR 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6477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000" b="1" u="sng" dirty="0" smtClean="0"/>
              <a:t>Setting:  </a:t>
            </a:r>
            <a:r>
              <a:rPr lang="en-US" sz="2000" dirty="0" smtClean="0"/>
              <a:t>time and place of a </a:t>
            </a:r>
            <a:r>
              <a:rPr lang="en-US" sz="2000" dirty="0" smtClean="0"/>
              <a:t>story</a:t>
            </a:r>
          </a:p>
          <a:p>
            <a:pPr algn="ctr"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u="sng" dirty="0" smtClean="0"/>
              <a:t>Figurative Language: </a:t>
            </a:r>
            <a:r>
              <a:rPr lang="en-US" sz="1800" b="1" u="sng" dirty="0" smtClean="0"/>
              <a:t> </a:t>
            </a:r>
            <a:r>
              <a:rPr lang="en-US" sz="1800" dirty="0" smtClean="0"/>
              <a:t>language that forces the reader to use his/her imagination</a:t>
            </a:r>
          </a:p>
          <a:p>
            <a:pPr>
              <a:buNone/>
            </a:pPr>
            <a:endParaRPr lang="en-US" sz="1800" b="1" u="sng" dirty="0" smtClean="0"/>
          </a:p>
          <a:p>
            <a:pPr>
              <a:buNone/>
            </a:pPr>
            <a:r>
              <a:rPr lang="en-US" sz="1800" b="1" u="sng" dirty="0" smtClean="0"/>
              <a:t>Simile:  </a:t>
            </a:r>
            <a:r>
              <a:rPr lang="en-US" sz="1800" dirty="0" smtClean="0"/>
              <a:t>comparing 2 things using like or as Ex:  Her eyes are as blue as the ocean.</a:t>
            </a:r>
          </a:p>
          <a:p>
            <a:pPr>
              <a:buNone/>
            </a:pPr>
            <a:endParaRPr lang="en-US" sz="1800" b="1" u="sng" dirty="0" smtClean="0"/>
          </a:p>
          <a:p>
            <a:pPr>
              <a:buNone/>
            </a:pPr>
            <a:r>
              <a:rPr lang="en-US" sz="1800" b="1" u="sng" dirty="0" smtClean="0"/>
              <a:t>Metaphor:  </a:t>
            </a:r>
            <a:r>
              <a:rPr lang="en-US" sz="1800" dirty="0" smtClean="0"/>
              <a:t>comparing 2 things without using like or as Ex:  her eyes are an ocean.</a:t>
            </a:r>
          </a:p>
          <a:p>
            <a:pPr>
              <a:buNone/>
            </a:pPr>
            <a:endParaRPr lang="en-US" sz="1800" b="1" u="sng" dirty="0" smtClean="0"/>
          </a:p>
          <a:p>
            <a:pPr>
              <a:buNone/>
            </a:pPr>
            <a:r>
              <a:rPr lang="en-US" sz="1800" b="1" u="sng" dirty="0" smtClean="0"/>
              <a:t>Idiom: </a:t>
            </a:r>
            <a:r>
              <a:rPr lang="en-US" sz="1800" dirty="0" smtClean="0"/>
              <a:t> phrases with a meaning beyond the literal meaning  Ex:  It is raining cats and dogs outside.</a:t>
            </a:r>
          </a:p>
          <a:p>
            <a:pPr>
              <a:buNone/>
            </a:pPr>
            <a:endParaRPr lang="en-US" sz="1800" b="1" u="sng" dirty="0" smtClean="0"/>
          </a:p>
          <a:p>
            <a:pPr>
              <a:buNone/>
            </a:pPr>
            <a:r>
              <a:rPr lang="en-US" sz="1800" b="1" u="sng" dirty="0" smtClean="0"/>
              <a:t>Hyperbole:  </a:t>
            </a:r>
            <a:r>
              <a:rPr lang="en-US" sz="1800" dirty="0" smtClean="0"/>
              <a:t>an extreme exaggeration  Ex:  My mouth is on fire!</a:t>
            </a:r>
          </a:p>
          <a:p>
            <a:pPr>
              <a:buNone/>
            </a:pPr>
            <a:endParaRPr lang="en-US" sz="1800" b="1" u="sng" dirty="0" smtClean="0"/>
          </a:p>
          <a:p>
            <a:pPr>
              <a:buNone/>
            </a:pPr>
            <a:r>
              <a:rPr lang="en-US" sz="1800" b="1" u="sng" dirty="0" smtClean="0"/>
              <a:t>Personification:  </a:t>
            </a:r>
            <a:r>
              <a:rPr lang="en-US" sz="1800" dirty="0" smtClean="0"/>
              <a:t>giving a nonliving object human like qualities Ex:  the classroom was sad because no student was in the room.</a:t>
            </a:r>
            <a:endParaRPr lang="en-US" sz="24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-762000" y="0"/>
            <a:ext cx="4724400" cy="6768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90000"/>
              </a:lnSpc>
              <a:defRPr/>
            </a:pPr>
            <a:r>
              <a:rPr lang="en-US" sz="2400" b="1" u="sng" dirty="0" smtClean="0"/>
              <a:t>Author’s Purpose</a:t>
            </a:r>
          </a:p>
          <a:p>
            <a:pPr lvl="2">
              <a:lnSpc>
                <a:spcPct val="90000"/>
              </a:lnSpc>
              <a:defRPr/>
            </a:pP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u="sng" dirty="0" smtClean="0"/>
              <a:t>To inform:  </a:t>
            </a:r>
            <a:r>
              <a:rPr lang="en-US" dirty="0" smtClean="0"/>
              <a:t>Usually contains facts  Ex:  Textbook</a:t>
            </a:r>
          </a:p>
          <a:p>
            <a:pPr lvl="2">
              <a:lnSpc>
                <a:spcPct val="90000"/>
              </a:lnSpc>
              <a:defRPr/>
            </a:pP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u="sng" dirty="0" smtClean="0"/>
              <a:t>To </a:t>
            </a:r>
            <a:r>
              <a:rPr lang="en-US" u="sng" dirty="0" smtClean="0"/>
              <a:t>explain:  </a:t>
            </a:r>
            <a:r>
              <a:rPr lang="en-US" dirty="0" smtClean="0"/>
              <a:t>How to do something Ex:  User’s Guide to setting up your DVD player</a:t>
            </a:r>
          </a:p>
          <a:p>
            <a:pPr lvl="2">
              <a:lnSpc>
                <a:spcPct val="90000"/>
              </a:lnSpc>
              <a:defRPr/>
            </a:pP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u="sng" dirty="0" smtClean="0"/>
              <a:t>To </a:t>
            </a:r>
            <a:r>
              <a:rPr lang="en-US" u="sng" dirty="0" smtClean="0"/>
              <a:t>describe </a:t>
            </a:r>
            <a:r>
              <a:rPr lang="en-US" u="sng" dirty="0" smtClean="0"/>
              <a:t>(express</a:t>
            </a:r>
            <a:r>
              <a:rPr lang="en-US" u="sng" dirty="0" smtClean="0"/>
              <a:t>):  </a:t>
            </a:r>
            <a:r>
              <a:rPr lang="en-US" dirty="0" smtClean="0"/>
              <a:t>the writing conveys a feeling or picture to the reader</a:t>
            </a:r>
          </a:p>
          <a:p>
            <a:pPr lvl="2">
              <a:lnSpc>
                <a:spcPct val="90000"/>
              </a:lnSpc>
              <a:defRPr/>
            </a:pP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u="sng" dirty="0" smtClean="0"/>
              <a:t>To </a:t>
            </a:r>
            <a:r>
              <a:rPr lang="en-US" u="sng" dirty="0" smtClean="0"/>
              <a:t>entertain:  </a:t>
            </a:r>
            <a:r>
              <a:rPr lang="en-US" dirty="0" smtClean="0"/>
              <a:t>to provide humor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 </a:t>
            </a: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dirty="0" smtClean="0"/>
              <a:t>To </a:t>
            </a:r>
            <a:r>
              <a:rPr lang="en-US" dirty="0" smtClean="0"/>
              <a:t>persuade:  to get the reader to do something or feel a certain way  Ex:  an advertisement</a:t>
            </a:r>
          </a:p>
          <a:p>
            <a:pPr lvl="2">
              <a:lnSpc>
                <a:spcPct val="90000"/>
              </a:lnSpc>
              <a:defRPr/>
            </a:pP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sz="2400" b="1" u="sng" dirty="0" smtClean="0"/>
              <a:t>CHARACTERS:</a:t>
            </a:r>
          </a:p>
          <a:p>
            <a:pPr lvl="2">
              <a:lnSpc>
                <a:spcPct val="90000"/>
              </a:lnSpc>
              <a:defRPr/>
            </a:pP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u="sng" dirty="0" smtClean="0"/>
              <a:t>Protagonist:  </a:t>
            </a:r>
            <a:r>
              <a:rPr lang="en-US" dirty="0" smtClean="0"/>
              <a:t>the GOOD GUY in the story</a:t>
            </a:r>
          </a:p>
          <a:p>
            <a:pPr lvl="2">
              <a:lnSpc>
                <a:spcPct val="90000"/>
              </a:lnSpc>
              <a:defRPr/>
            </a:pPr>
            <a:endParaRPr lang="en-US" dirty="0" smtClean="0"/>
          </a:p>
          <a:p>
            <a:pPr lvl="2">
              <a:lnSpc>
                <a:spcPct val="90000"/>
              </a:lnSpc>
              <a:defRPr/>
            </a:pPr>
            <a:r>
              <a:rPr lang="en-US" u="sng" dirty="0" smtClean="0"/>
              <a:t>Antagonist:  </a:t>
            </a:r>
            <a:r>
              <a:rPr lang="en-US" dirty="0" smtClean="0"/>
              <a:t>the BAD GUY in the story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3581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334000"/>
            <a:ext cx="3657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3104771" y="3048000"/>
            <a:ext cx="1391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0" y="6119336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>
          <a:xfrm>
            <a:off x="3733800" y="5867400"/>
            <a:ext cx="2590800" cy="71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4038600" cy="670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3600" b="1" u="sng" dirty="0" smtClean="0"/>
              <a:t>Conflict:  </a:t>
            </a:r>
          </a:p>
          <a:p>
            <a:pPr algn="ctr">
              <a:buNone/>
            </a:pPr>
            <a:endParaRPr lang="en-US" dirty="0"/>
          </a:p>
          <a:p>
            <a:pPr>
              <a:buNone/>
            </a:pPr>
            <a:r>
              <a:rPr lang="en-US" sz="3600" u="sng" dirty="0" smtClean="0"/>
              <a:t>Person vs. Person:  </a:t>
            </a:r>
            <a:r>
              <a:rPr lang="en-US" dirty="0" smtClean="0"/>
              <a:t>a person has a conflict with another character  ex:  2 girls arguing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600" u="sng" dirty="0" smtClean="0"/>
              <a:t>Person vs. Nature:  </a:t>
            </a:r>
            <a:r>
              <a:rPr lang="en-US" dirty="0" smtClean="0"/>
              <a:t>a person has a conflict with an element in nature  ex:  a tornado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600" u="sng" dirty="0" smtClean="0"/>
              <a:t>Person vs. Self: </a:t>
            </a:r>
            <a:r>
              <a:rPr lang="en-US" dirty="0" smtClean="0"/>
              <a:t>a character has an internal conflict within himself  ex:  deciding the right thing to do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600" u="sng" dirty="0" smtClean="0"/>
              <a:t>Person vs. Technology</a:t>
            </a:r>
            <a:r>
              <a:rPr lang="en-US" sz="3600" dirty="0" smtClean="0"/>
              <a:t>:  </a:t>
            </a:r>
            <a:r>
              <a:rPr lang="en-US" dirty="0" smtClean="0"/>
              <a:t>a person has a conflict with technology ex:  a computer shuts down while completing a paper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6705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4000" b="1" u="sng" dirty="0" smtClean="0"/>
              <a:t>Main Idea: </a:t>
            </a:r>
            <a:r>
              <a:rPr lang="en-US" sz="4000" b="1" u="sng" dirty="0" smtClean="0">
                <a:latin typeface="Verdana" pitchFamily="34" charset="0"/>
              </a:rPr>
              <a:t> </a:t>
            </a:r>
          </a:p>
          <a:p>
            <a:pPr>
              <a:buNone/>
            </a:pPr>
            <a:r>
              <a:rPr lang="en-US" sz="2600" dirty="0" smtClean="0">
                <a:latin typeface="Verdana" pitchFamily="34" charset="0"/>
              </a:rPr>
              <a:t>what a paragraph or passage is about. All the important details in a passage add up to a </a:t>
            </a:r>
            <a:r>
              <a:rPr lang="en-US" sz="2600" b="1" dirty="0" smtClean="0">
                <a:latin typeface="Verdana" pitchFamily="34" charset="0"/>
              </a:rPr>
              <a:t>main idea.</a:t>
            </a:r>
            <a:endParaRPr lang="en-US" sz="40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400" b="1" u="sng" dirty="0" smtClean="0"/>
              <a:t>Theme:  </a:t>
            </a:r>
          </a:p>
          <a:p>
            <a:pPr>
              <a:buNone/>
            </a:pPr>
            <a:r>
              <a:rPr lang="en-US" sz="2600" dirty="0" smtClean="0">
                <a:latin typeface="Verdana" pitchFamily="34" charset="0"/>
              </a:rPr>
              <a:t>    reveals a basic truth about our lives and human experience.</a:t>
            </a:r>
          </a:p>
          <a:p>
            <a:endParaRPr lang="en-US" sz="2600" dirty="0" smtClean="0"/>
          </a:p>
          <a:p>
            <a:pPr>
              <a:buNone/>
            </a:pPr>
            <a:r>
              <a:rPr lang="en-US" sz="2600" dirty="0" smtClean="0">
                <a:latin typeface="Verdana" pitchFamily="34" charset="0"/>
              </a:rPr>
              <a:t>    </a:t>
            </a:r>
            <a:r>
              <a:rPr lang="en-US" sz="2600" dirty="0" smtClean="0">
                <a:latin typeface="Verdana" pitchFamily="34" charset="0"/>
              </a:rPr>
              <a:t>If the writer tells you the theme directly, it is </a:t>
            </a:r>
            <a:r>
              <a:rPr lang="en-US" sz="2600" b="1" dirty="0" smtClean="0">
                <a:latin typeface="Verdana" pitchFamily="34" charset="0"/>
              </a:rPr>
              <a:t>stated</a:t>
            </a:r>
            <a:r>
              <a:rPr lang="en-US" sz="2600" dirty="0" smtClean="0">
                <a:latin typeface="Verdana" pitchFamily="34" charset="0"/>
              </a:rPr>
              <a:t>. However, usually you have to discover the theme yourself, and it is </a:t>
            </a:r>
            <a:r>
              <a:rPr lang="en-US" sz="2600" b="1" dirty="0" smtClean="0">
                <a:latin typeface="Verdana" pitchFamily="34" charset="0"/>
              </a:rPr>
              <a:t>implied.  </a:t>
            </a:r>
            <a:r>
              <a:rPr lang="en-US" sz="2600" dirty="0" smtClean="0">
                <a:latin typeface="Verdana" pitchFamily="34" charset="0"/>
              </a:rPr>
              <a:t>The theme will rarely be stated</a:t>
            </a:r>
            <a:r>
              <a:rPr lang="en-US" sz="2600" dirty="0" smtClean="0">
                <a:latin typeface="Verdana" pitchFamily="34" charset="0"/>
              </a:rPr>
              <a:t>.</a:t>
            </a:r>
          </a:p>
          <a:p>
            <a:pPr>
              <a:buNone/>
            </a:pPr>
            <a:endParaRPr lang="en-US" sz="2600" dirty="0" smtClean="0">
              <a:latin typeface="Verdana" pitchFamily="34" charset="0"/>
            </a:endParaRPr>
          </a:p>
          <a:p>
            <a:pPr algn="ctr">
              <a:buNone/>
            </a:pPr>
            <a:r>
              <a:rPr lang="en-US" sz="2600" b="1" u="sng" dirty="0" smtClean="0">
                <a:latin typeface="Verdana" pitchFamily="34" charset="0"/>
              </a:rPr>
              <a:t>Pronouns:  </a:t>
            </a:r>
            <a:endParaRPr lang="en-US" sz="2600" b="1" u="sng" dirty="0" smtClean="0">
              <a:latin typeface="Verdana" pitchFamily="34" charset="0"/>
            </a:endParaRPr>
          </a:p>
          <a:p>
            <a:pPr>
              <a:buNone/>
            </a:pPr>
            <a:r>
              <a:rPr lang="en-US" dirty="0" smtClean="0"/>
              <a:t>Pronouns take the place of a noun  Ex:  I, you, he, she, it, him, they, her, yourself, myself, ourselves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400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Student Clues for the 2nd nine weeks IR Form</vt:lpstr>
      <vt:lpstr>          </vt:lpstr>
      <vt:lpstr>Slide 3</vt:lpstr>
    </vt:vector>
  </TitlesOfParts>
  <Company>Johnson City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 Frantz</dc:creator>
  <cp:lastModifiedBy>JCS</cp:lastModifiedBy>
  <cp:revision>12</cp:revision>
  <dcterms:created xsi:type="dcterms:W3CDTF">2012-07-31T18:01:04Z</dcterms:created>
  <dcterms:modified xsi:type="dcterms:W3CDTF">2012-09-18T21:28:00Z</dcterms:modified>
</cp:coreProperties>
</file>